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76" r:id="rId3"/>
    <p:sldId id="259" r:id="rId4"/>
    <p:sldId id="306" r:id="rId5"/>
    <p:sldId id="307" r:id="rId6"/>
    <p:sldId id="289" r:id="rId7"/>
    <p:sldId id="290" r:id="rId8"/>
    <p:sldId id="301" r:id="rId9"/>
    <p:sldId id="295" r:id="rId10"/>
    <p:sldId id="296" r:id="rId11"/>
    <p:sldId id="303" r:id="rId12"/>
    <p:sldId id="304" r:id="rId13"/>
    <p:sldId id="311" r:id="rId14"/>
    <p:sldId id="310" r:id="rId15"/>
    <p:sldId id="309" r:id="rId16"/>
    <p:sldId id="308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26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726"/>
    <a:srgbClr val="D476D6"/>
    <a:srgbClr val="F4E59C"/>
    <a:srgbClr val="C0C0C0"/>
    <a:srgbClr val="1D208F"/>
    <a:srgbClr val="211E54"/>
    <a:srgbClr val="DDDDDD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2" autoAdjust="0"/>
    <p:restoredTop sz="93073" autoAdjust="0"/>
  </p:normalViewPr>
  <p:slideViewPr>
    <p:cSldViewPr>
      <p:cViewPr>
        <p:scale>
          <a:sx n="60" d="100"/>
          <a:sy n="60" d="100"/>
        </p:scale>
        <p:origin x="-58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D834A-750C-4A78-8DB4-3E8BEC49C2A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088A2-5E17-499E-A4D2-52B483C2D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88A2-5E17-499E-A4D2-52B483C2DA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066800" y="4648200"/>
            <a:ext cx="7543800" cy="8382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29000" y="42672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89840F63-46F0-444D-A324-288DA5BF7B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/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257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http://ppt.prtxt.ru </a:t>
            </a:r>
            <a:endParaRPr lang="en-US" sz="1200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AD153-8727-427C-BC8F-D6343B687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9777F-A19B-4241-B6C8-46BBEF29C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20512-4DF5-496B-B6CB-060E4BD76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B3134-D3F8-44E2-9326-F0889C6B2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CE94-11E8-45BC-B5A6-20F987456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98BBB-4423-43E6-A317-5AAE4A50E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8F036-9DE5-4BCC-9D16-362B46A24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A918A-69A7-4DB4-83BF-A87EE0661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B8057-7710-4ED8-83EC-6C0481436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D9B65-BB28-47A1-AD85-EA4D3E64C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3300" y="6397625"/>
            <a:ext cx="179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2F48D47-805D-43D3-8027-54AEA58F49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black">
          <a:xfrm>
            <a:off x="7381875" y="6324600"/>
            <a:ext cx="1384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200" b="1" i="1"/>
              <a:t>LOGO</a:t>
            </a:r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3573016"/>
            <a:ext cx="7543800" cy="838200"/>
          </a:xfrm>
        </p:spPr>
        <p:txBody>
          <a:bodyPr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 3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Организация  государственного  финансового  контроля.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486">
            <a:off x="6474426" y="3253327"/>
            <a:ext cx="221216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802" y="980728"/>
            <a:ext cx="73915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</a:rPr>
              <a:t>7</a:t>
            </a:r>
            <a:r>
              <a:rPr lang="ru-RU" b="1" dirty="0">
                <a:latin typeface="Times New Roman"/>
              </a:rPr>
              <a:t>.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000" b="1" dirty="0">
                <a:latin typeface="Times New Roman"/>
              </a:rPr>
              <a:t>Аудиторский контроль </a:t>
            </a:r>
            <a:r>
              <a:rPr lang="ru-RU" dirty="0">
                <a:latin typeface="Times New Roman"/>
              </a:rPr>
              <a:t>—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проверка состояния финансово-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хозяйственной деятельности на основе договора (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контрак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-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та), заключаемого независимой аудиторской фирмой и владельцем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(собственником) предприятия, компании, банком,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страховой компании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</a:t>
            </a:r>
          </a:p>
          <a:p>
            <a:endParaRPr lang="ru-RU" dirty="0">
              <a:latin typeface="Times New Roman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Экономическая природа аудита заключается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отделении права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собственности и права распоряжения при действии разнообразных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организационно-правовых форм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предприятий, компаний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и их объединений.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Поэтому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возникает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необходимость постоянного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мониторинга их собственности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результатов деятельности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аудиторскими фирмами.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Эта необходимость особенно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настоятельна при функционировании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акционерного капитала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 реальном секторе экономики, банковской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сфере, доверительных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фондах и других формах движения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стоимости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рыночной среде, где при осуществлении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хозяйственных операций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велика вероятность рисков: производственного,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финансового, кредитного и др.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761">
            <a:off x="163943" y="564028"/>
            <a:ext cx="5393847" cy="19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204864"/>
            <a:ext cx="7902624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4">
                    <a:lumMod val="10000"/>
                  </a:schemeClr>
                </a:solidFill>
              </a:rPr>
              <a:t>Аудиторы и аудиторские фирмы при осуществлении</a:t>
            </a:r>
          </a:p>
          <a:p>
            <a:r>
              <a:rPr lang="ru-RU" i="1" dirty="0">
                <a:solidFill>
                  <a:schemeClr val="accent4">
                    <a:lumMod val="10000"/>
                  </a:schemeClr>
                </a:solidFill>
              </a:rPr>
              <a:t>своей деятельности руководствуются требованиями законодательных</a:t>
            </a:r>
          </a:p>
          <a:p>
            <a:r>
              <a:rPr lang="ru-RU" i="1" dirty="0">
                <a:solidFill>
                  <a:schemeClr val="accent4">
                    <a:lumMod val="10000"/>
                  </a:schemeClr>
                </a:solidFill>
              </a:rPr>
              <a:t>и иных нормативных актов: при проведении аудиторской</a:t>
            </a:r>
          </a:p>
          <a:p>
            <a:r>
              <a:rPr lang="ru-RU" i="1" dirty="0">
                <a:solidFill>
                  <a:schemeClr val="accent4">
                    <a:lumMod val="10000"/>
                  </a:schemeClr>
                </a:solidFill>
              </a:rPr>
              <a:t>проверки и составления аудиторского отчета (заключения)</a:t>
            </a:r>
          </a:p>
          <a:p>
            <a:r>
              <a:rPr lang="ru-RU" i="1" dirty="0">
                <a:solidFill>
                  <a:schemeClr val="accent4">
                    <a:lumMod val="10000"/>
                  </a:schemeClr>
                </a:solidFill>
              </a:rPr>
              <a:t>независимы от проверяющего хозяйствующего</a:t>
            </a:r>
          </a:p>
          <a:p>
            <a:r>
              <a:rPr lang="ru-RU" i="1" dirty="0">
                <a:solidFill>
                  <a:schemeClr val="accent4">
                    <a:lumMod val="10000"/>
                  </a:schemeClr>
                </a:solidFill>
              </a:rPr>
              <a:t>субъекта, а также любой третьей стороны</a:t>
            </a:r>
            <a:r>
              <a:rPr lang="ru-RU" i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Аудит проводится по следующим последовательным стадиям: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1) планирование (с внутренней систематизацией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действия сторон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);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2) получение информации об объекте аудита и ее оценка;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3) разработка подхода к процедуре аудита и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подготовка программы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4) проверка и тестирование систем контроля;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5) проведение процедур аудита;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6) формирование аудиторского отчета (заключения).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1186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стадии непосредственного проведения аудита выделяются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ключевые процедуры, которые дают прямые доказательства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полноте, правильности и достоверности учетных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данных, а также объективности оценок информации, содержащихся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отчетности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Результатом аудиторской проверки является аудиторский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отчет (заключение) — имеющий правовое значение официальный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документ, удостоверенный аудитором, содержащий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полную информацию о соответствии балансов и других форм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финансовых документов хозяйствующего субъекта требованиям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законодательных и нормативных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акгов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предъявляемым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ведению бухгалтерского учета и составлению финансовой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отчетности.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Заключение о финансовом положении проверяемого объекта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установленном законом порядке публикуется как отчет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его деятельности вместе с официальным балансом, отчетами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доходах и расходах, движения денег и других форм финансовой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отчетности о результатах хозяйственной деятельности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предприятия. Ответственность за достоверность предоставляемых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аудитору сведений и документации лежит на руководстве</a:t>
            </a:r>
          </a:p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хозяйствующего субъекта.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Аудиторские фирмы одновременно могут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выполнять консультационные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функции. Эти услуги направлены на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выявление резервов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повышения эффективности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производства, оказание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помощи по вопросам коммерции,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менеджмента, маркетинга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, постановки бухгалтерского учета,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финансового планирования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, налогообложения и поиска путей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оптимизации деятельности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хозяйствующих субъектов.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Аудиторские фирмы обычно получают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специальное разрешение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от государственных органов или других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органов, наблюдающих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за деятельностью акционерных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обществ, компаний 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(банков, страховых компаний) для проведения аудита.</a:t>
            </a:r>
          </a:p>
          <a:p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Аудиторы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и аудиторские фирмы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и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щ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ут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проводить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платные аудиторские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проверки по поручению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государственных органов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. Аудиторская деятельность не отменяет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осуществляемого в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соответствии с законодательством контроля за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деятельностью хозяйствующего субъекта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со стороны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специально уполномоченных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на то государственных органов.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7350968" cy="4082008"/>
          </a:xfrm>
        </p:spPr>
        <p:txBody>
          <a:bodyPr/>
          <a:lstStyle/>
          <a:p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Пользователи результатов аудиторских проверок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— заинтересованные в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итогах деятельности хозяйствующего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субъекта лица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: государственные структуры, собственники,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инвесторы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и иные уполномоченные органы, имеющие в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соответствии с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действующим законодательством право на получение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такой информации.</a:t>
            </a:r>
          </a:p>
          <a:p>
            <a:pPr marL="0" indent="0">
              <a:buNone/>
            </a:pPr>
            <a:endParaRPr lang="ru-RU" sz="1600" dirty="0">
              <a:solidFill>
                <a:srgbClr val="F4E59C"/>
              </a:solidFill>
              <a:latin typeface="Arial Black" pitchFamily="34" charset="0"/>
            </a:endParaRPr>
          </a:p>
          <a:p>
            <a:r>
              <a:rPr lang="ru-RU" sz="1600" dirty="0">
                <a:solidFill>
                  <a:srgbClr val="00B050"/>
                </a:solidFill>
                <a:latin typeface="Arial Black" pitchFamily="34" charset="0"/>
              </a:rPr>
              <a:t>Выделяется также внутренний аудит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—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неотъемлемая часть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системы внутреннего контроля предприятия,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компании, фирмы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. Объектом внутреннего аудита могут быть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финансовая, производственная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, снабженческая и другие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виды деятельности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. Сюда входит ревизия наличия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хозяйственных средств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и правильности оформления всех бухгалтерских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документов, проверка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административного порядка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выполнения директив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и приказов, организация инвентаризации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товарно-материальных ценностей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, контроль совершенных операций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и т.д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. Внутренний аудит проводится как на головном </a:t>
            </a:r>
            <a:r>
              <a:rPr lang="ru-RU" sz="1600" dirty="0" smtClean="0">
                <a:solidFill>
                  <a:srgbClr val="F4E59C"/>
                </a:solidFill>
                <a:latin typeface="Arial Black" pitchFamily="34" charset="0"/>
              </a:rPr>
              <a:t>предприятии, так </a:t>
            </a:r>
            <a:r>
              <a:rPr lang="ru-RU" sz="1600" dirty="0">
                <a:solidFill>
                  <a:srgbClr val="F4E59C"/>
                </a:solidFill>
                <a:latin typeface="Arial Black" pitchFamily="34" charset="0"/>
              </a:rPr>
              <a:t>и на дочерних фирмах и в филиалах.</a:t>
            </a:r>
          </a:p>
        </p:txBody>
      </p:sp>
    </p:spTree>
    <p:extLst>
      <p:ext uri="{BB962C8B-B14F-4D97-AF65-F5344CB8AC3E}">
        <p14:creationId xmlns:p14="http://schemas.microsoft.com/office/powerpoint/2010/main" val="1007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77100" cy="457200"/>
          </a:xfrm>
        </p:spPr>
        <p:txBody>
          <a:bodyPr/>
          <a:lstStyle/>
          <a:p>
            <a:r>
              <a:rPr lang="ru-RU" sz="2400" dirty="0" smtClean="0"/>
              <a:t>2. Полномочия </a:t>
            </a:r>
            <a:r>
              <a:rPr lang="ru-RU" sz="2400" dirty="0"/>
              <a:t>государственных</a:t>
            </a:r>
            <a:br>
              <a:rPr lang="ru-RU" sz="2400" dirty="0"/>
            </a:br>
            <a:r>
              <a:rPr lang="ru-RU" sz="2400" dirty="0"/>
              <a:t>органов в сфере финансового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Функции финансового контроля распространяются на </a:t>
            </a:r>
            <a:r>
              <a:rPr lang="ru-RU" sz="1800" dirty="0" smtClean="0">
                <a:solidFill>
                  <a:schemeClr val="tx1"/>
                </a:solidFill>
              </a:rPr>
              <a:t>хозяйственную деятельность </a:t>
            </a:r>
            <a:r>
              <a:rPr lang="ru-RU" sz="1800" dirty="0">
                <a:solidFill>
                  <a:schemeClr val="tx1"/>
                </a:solidFill>
              </a:rPr>
              <a:t>всех звеньев национальной экономики.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 организационным формам финансовый контроль </a:t>
            </a:r>
            <a:r>
              <a:rPr lang="ru-RU" sz="1800" dirty="0" smtClean="0">
                <a:solidFill>
                  <a:schemeClr val="tx1"/>
                </a:solidFill>
              </a:rPr>
              <a:t>в Республике </a:t>
            </a:r>
            <a:r>
              <a:rPr lang="ru-RU" sz="1800" dirty="0">
                <a:solidFill>
                  <a:schemeClr val="tx1"/>
                </a:solidFill>
              </a:rPr>
              <a:t>Казахстан подразделяется на </a:t>
            </a:r>
            <a:r>
              <a:rPr lang="ru-RU" sz="1800" dirty="0" smtClean="0">
                <a:solidFill>
                  <a:schemeClr val="tx1"/>
                </a:solidFill>
              </a:rPr>
              <a:t>общегосударственный, муниципальный </a:t>
            </a:r>
            <a:r>
              <a:rPr lang="ru-RU" sz="1800" dirty="0">
                <a:solidFill>
                  <a:schemeClr val="tx1"/>
                </a:solidFill>
              </a:rPr>
              <a:t>(местный), ведомственный, </a:t>
            </a:r>
            <a:r>
              <a:rPr lang="ru-RU" sz="1800" dirty="0" smtClean="0">
                <a:solidFill>
                  <a:schemeClr val="tx1"/>
                </a:solidFill>
              </a:rPr>
              <a:t>общественный, независимый </a:t>
            </a:r>
            <a:r>
              <a:rPr lang="ru-RU" sz="1800" dirty="0">
                <a:solidFill>
                  <a:schemeClr val="tx1"/>
                </a:solidFill>
              </a:rPr>
              <a:t>(аудиторский) и контроль </a:t>
            </a:r>
            <a:r>
              <a:rPr lang="ru-RU" sz="1800" dirty="0" smtClean="0">
                <a:solidFill>
                  <a:schemeClr val="tx1"/>
                </a:solidFill>
              </a:rPr>
              <a:t>собственника (рис</a:t>
            </a:r>
            <a:r>
              <a:rPr lang="ru-RU" sz="1800" dirty="0">
                <a:solidFill>
                  <a:schemeClr val="tx1"/>
                </a:solidFill>
              </a:rPr>
              <a:t>. 3.2).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Общегосударственный контроль осуществляется </a:t>
            </a:r>
            <a:r>
              <a:rPr lang="ru-RU" sz="1800" dirty="0" smtClean="0">
                <a:solidFill>
                  <a:schemeClr val="tx1"/>
                </a:solidFill>
              </a:rPr>
              <a:t>органами государственной </a:t>
            </a:r>
            <a:r>
              <a:rPr lang="ru-RU" sz="1800" dirty="0">
                <a:solidFill>
                  <a:schemeClr val="tx1"/>
                </a:solidFill>
              </a:rPr>
              <a:t>и представительной власти, </a:t>
            </a:r>
            <a:r>
              <a:rPr lang="ru-RU" sz="1800" dirty="0" smtClean="0">
                <a:solidFill>
                  <a:schemeClr val="tx1"/>
                </a:solidFill>
              </a:rPr>
              <a:t>составными элементами </a:t>
            </a:r>
            <a:r>
              <a:rPr lang="ru-RU" sz="1800" dirty="0">
                <a:solidFill>
                  <a:schemeClr val="tx1"/>
                </a:solidFill>
              </a:rPr>
              <a:t>которого </a:t>
            </a:r>
            <a:r>
              <a:rPr lang="ru-RU" sz="1800" dirty="0" smtClean="0">
                <a:solidFill>
                  <a:schemeClr val="tx1"/>
                </a:solidFill>
              </a:rPr>
              <a:t>являются: а</a:t>
            </a:r>
            <a:r>
              <a:rPr lang="ru-RU" sz="1800" dirty="0">
                <a:solidFill>
                  <a:schemeClr val="tx1"/>
                </a:solidFill>
              </a:rPr>
              <a:t>) Президент, Счетный комитет при Президенте, </a:t>
            </a:r>
            <a:r>
              <a:rPr lang="ru-RU" sz="1800" dirty="0" smtClean="0">
                <a:solidFill>
                  <a:schemeClr val="tx1"/>
                </a:solidFill>
              </a:rPr>
              <a:t>аппарат Президента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б) двухпалатный Парламент (Сенат и Мажилис) и его комиссии;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в) Правительство и его центральные органы;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г) местные представительные органы (</a:t>
            </a:r>
            <a:r>
              <a:rPr lang="ru-RU" sz="1800" dirty="0" err="1">
                <a:solidFill>
                  <a:schemeClr val="tx1"/>
                </a:solidFill>
              </a:rPr>
              <a:t>маслихаты</a:t>
            </a:r>
            <a:r>
              <a:rPr lang="ru-RU" sz="1800" dirty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д) органы местных администраций (</a:t>
            </a:r>
            <a:r>
              <a:rPr lang="ru-RU" sz="1800" dirty="0" err="1">
                <a:solidFill>
                  <a:schemeClr val="tx1"/>
                </a:solidFill>
              </a:rPr>
              <a:t>акиматы</a:t>
            </a:r>
            <a:r>
              <a:rPr lang="ru-RU" sz="18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476"/>
            <a:ext cx="9130673" cy="5586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3505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 Президент Республики Казахстан обладает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обширными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полномочиями в управлении финансами и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контрольные его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функции во многом реализуются через его аппарат.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организации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контроля за исполнением указов,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постановлений и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распоряжений Президента Республики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Казахстан, усиления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ответственности должностных лиц за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исполнением их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требований в аппарате Президента имеется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организационно-контрольный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отдел. В целом Аппарат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Президента осуществляет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контроль за деятельностью министерств,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ведомств, местных 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администраций и других органов 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государственного управления</a:t>
            </a: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Важным государственным органом является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Счетный комитет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Президенте РК, который был образован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1996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г. согласно Конституции РК, Президент назначает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его председателя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сроком на 5 лет. Этот комитет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обеспечивает мониторинг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аудит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исполнения бюджета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Счетный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комитет непосредственно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подчинен и подотчетен Президенту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Казахстан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Правовое положение Счетного комитета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определяется Конституцией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РК, Бюджетным Кодексом 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другими нормативными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правовыми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актами.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280920" cy="48013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Парламент Республики Казахстан, состоящий из 2 палат (Сената и Мажилиса), обсуждает проекты законодательных актов, разработанные Правительством, вносит в них коррективы и утверждает госбюджет. Широкими полномочиями в сфере контроля обладают такие рабочие органы Парламента, как постоянные комитеты Сената и Мажилиса, в частности комитеты по экономике, финансам и бюджету, в которых тщательно прорабатываются проекты нормативно-правовых актов, имеющих общегосударственное значение.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4. Правительство Республики Казахстан через свои финансовые органы обеспечивает контроль за экономикой по ключевым вопросам, входящим в компетенцию исполнительных органов, подведомственных административно-территориальных и хозяйственных структур. Правительственные органы контролируют исполнение ими законов, указов и нормативно-правовых актов, принятых Президентом, Парламентом и собственных постановлений и распоряжений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6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008" y="548680"/>
            <a:ext cx="7344816" cy="372196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Центральными органами Правительства, осуществляющими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финансовый контроль являются Министерство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финансов, Агентство по борьбе с экономической и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коррупционной преступностью, Национальный банк, Министерство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экономики и бюджетного планирования. Министерство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индустрии и торговли, Комитет таможенного контроля,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Казначейство, Комитет финансового контроля и государственных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закупок, Налоговый комитет и другие республиканские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ведомства. </a:t>
            </a:r>
            <a:endParaRPr lang="ru-RU" sz="1800" b="1" dirty="0" smtClean="0">
              <a:solidFill>
                <a:srgbClr val="09B7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свои установленные полномочия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осуществлению проверок во всех сферах хозяйственной и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социально-экономической деятельности субъектов. Эти органы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контролируют соблюдение плановой, сметной и финансовой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дисциплин, правильность исчисления, полноту и своевременность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уплаты налоговых и других платежей в бюджет,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законность и целесообразность расходования государственных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средств, правильность постановки бухгалтерского, статистического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налогового учета, (доставления финансовой</a:t>
            </a:r>
            <a:r>
              <a:rPr lang="en-US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09B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отчетности и т.д.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en-US" dirty="0"/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981200" y="1947863"/>
            <a:ext cx="762000" cy="665162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981200" y="2862263"/>
            <a:ext cx="762000" cy="665162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590800" y="25574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2843808" y="1782028"/>
            <a:ext cx="41735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Общегосударственная система</a:t>
            </a:r>
          </a:p>
          <a:p>
            <a:r>
              <a:rPr lang="ru-RU" sz="2000" b="1" dirty="0"/>
              <a:t>финансового контроля</a:t>
            </a:r>
            <a:endParaRPr lang="en-US" sz="2000" dirty="0"/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178050" y="20462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590800" y="34718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2843809" y="2613025"/>
            <a:ext cx="61926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/>
              <a:t>Полномочия государственных органов в сфере</a:t>
            </a:r>
          </a:p>
          <a:p>
            <a:r>
              <a:rPr lang="ru-RU" sz="2000" dirty="0"/>
              <a:t>финансового контроля</a:t>
            </a:r>
            <a:endParaRPr lang="en-US" sz="2000" dirty="0"/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2178050" y="2960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981200" y="3754438"/>
            <a:ext cx="762000" cy="665162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590800" y="43640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2843808" y="3596549"/>
            <a:ext cx="57990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Компетенции общегосударственных и местных</a:t>
            </a:r>
          </a:p>
          <a:p>
            <a:r>
              <a:rPr lang="ru-RU" sz="2000" dirty="0"/>
              <a:t>органов финансового контроля</a:t>
            </a:r>
            <a:endParaRPr lang="en-US" sz="2000" dirty="0"/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178050" y="38528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60648"/>
            <a:ext cx="8071048" cy="6140152"/>
          </a:xfrm>
        </p:spPr>
        <p:txBody>
          <a:bodyPr/>
          <a:lstStyle/>
          <a:p>
            <a:r>
              <a:rPr lang="ru-RU" sz="1400" b="1" dirty="0">
                <a:latin typeface="Times New Roman"/>
              </a:rPr>
              <a:t>6. Центральный аппарат Минфина Республики </a:t>
            </a:r>
            <a:r>
              <a:rPr lang="ru-RU" sz="1400" b="1" dirty="0" smtClean="0">
                <a:latin typeface="Times New Roman"/>
              </a:rPr>
              <a:t>Казахстан включает </a:t>
            </a:r>
            <a:r>
              <a:rPr lang="ru-RU" sz="1400" b="1" dirty="0">
                <a:latin typeface="Times New Roman"/>
              </a:rPr>
              <a:t>такие подразделения, как Бюджетный </a:t>
            </a:r>
            <a:r>
              <a:rPr lang="ru-RU" sz="1400" b="1" dirty="0" smtClean="0">
                <a:latin typeface="Times New Roman"/>
              </a:rPr>
              <a:t>департамент, Департамент </a:t>
            </a:r>
            <a:r>
              <a:rPr lang="ru-RU" sz="1400" b="1" dirty="0">
                <a:latin typeface="Times New Roman"/>
              </a:rPr>
              <a:t>налоговой политики, Казначейство, </a:t>
            </a:r>
            <a:r>
              <a:rPr lang="ru-RU" sz="1400" b="1" dirty="0" smtClean="0">
                <a:latin typeface="Times New Roman"/>
              </a:rPr>
              <a:t>Комитет финансового </a:t>
            </a:r>
            <a:r>
              <a:rPr lang="ru-RU" sz="1400" b="1" dirty="0">
                <a:latin typeface="Times New Roman"/>
              </a:rPr>
              <a:t>контроля и </a:t>
            </a:r>
            <a:r>
              <a:rPr lang="ru-RU" sz="1400" b="1" dirty="0" err="1" smtClean="0">
                <a:latin typeface="Times New Roman"/>
              </a:rPr>
              <a:t>гос</a:t>
            </a:r>
            <a:r>
              <a:rPr lang="ru-RU" sz="1400" b="1" dirty="0" smtClean="0">
                <a:latin typeface="Times New Roman"/>
              </a:rPr>
              <a:t> закупок</a:t>
            </a:r>
            <a:r>
              <a:rPr lang="ru-RU" sz="1400" b="1" dirty="0">
                <a:latin typeface="Times New Roman"/>
              </a:rPr>
              <a:t>, Комитет </a:t>
            </a:r>
            <a:r>
              <a:rPr lang="ru-RU" sz="1400" b="1" dirty="0" smtClean="0">
                <a:latin typeface="Times New Roman"/>
              </a:rPr>
              <a:t>государственного имущества </a:t>
            </a:r>
            <a:r>
              <a:rPr lang="ru-RU" sz="1400" b="1" dirty="0">
                <a:latin typeface="Times New Roman"/>
              </a:rPr>
              <a:t>и приватизации, Департамент </a:t>
            </a:r>
            <a:r>
              <a:rPr lang="ru-RU" sz="1400" b="1" dirty="0" smtClean="0">
                <a:latin typeface="Times New Roman"/>
              </a:rPr>
              <a:t>методологии бухгалтерского </a:t>
            </a:r>
            <a:r>
              <a:rPr lang="ru-RU" sz="1400" b="1" dirty="0">
                <a:latin typeface="Times New Roman"/>
              </a:rPr>
              <a:t>учета и аудита и др.</a:t>
            </a:r>
          </a:p>
          <a:p>
            <a:r>
              <a:rPr lang="ru-RU" sz="1400" b="1" dirty="0">
                <a:latin typeface="Times New Roman"/>
              </a:rPr>
              <a:t>6.1. Бюджетный департамент организует разработку </a:t>
            </a:r>
            <a:r>
              <a:rPr lang="ru-RU" sz="1400" b="1" dirty="0" smtClean="0">
                <a:latin typeface="Times New Roman"/>
              </a:rPr>
              <a:t>проекта госбюджета</a:t>
            </a:r>
            <a:r>
              <a:rPr lang="ru-RU" sz="1400" b="1" dirty="0">
                <a:latin typeface="Times New Roman"/>
              </a:rPr>
              <a:t>, анализирует бюджетное </a:t>
            </a:r>
            <a:r>
              <a:rPr lang="ru-RU" sz="1400" b="1" dirty="0" smtClean="0">
                <a:latin typeface="Times New Roman"/>
              </a:rPr>
              <a:t>финансирование, ведет </a:t>
            </a:r>
            <a:r>
              <a:rPr lang="ru-RU" sz="1400" b="1" dirty="0">
                <a:latin typeface="Times New Roman"/>
              </a:rPr>
              <a:t>отчетность по бюджету.</a:t>
            </a:r>
          </a:p>
          <a:p>
            <a:r>
              <a:rPr lang="ru-RU" sz="1400" b="1" dirty="0">
                <a:latin typeface="Times New Roman"/>
              </a:rPr>
              <a:t>6.2. Департамент налоговой политики осуществляет </a:t>
            </a:r>
            <a:r>
              <a:rPr lang="ru-RU" sz="1400" b="1" dirty="0" smtClean="0">
                <a:latin typeface="Times New Roman"/>
              </a:rPr>
              <a:t>подготовку налоговых </a:t>
            </a:r>
            <a:r>
              <a:rPr lang="ru-RU" sz="1400" b="1" dirty="0">
                <a:latin typeface="Times New Roman"/>
              </a:rPr>
              <a:t>законопроектов, </a:t>
            </a:r>
            <a:r>
              <a:rPr lang="ru-RU" sz="1400" b="1" dirty="0" smtClean="0">
                <a:latin typeface="Times New Roman"/>
              </a:rPr>
              <a:t>обеспечивает контроль </a:t>
            </a:r>
            <a:r>
              <a:rPr lang="ru-RU" sz="1400" b="1" dirty="0">
                <a:latin typeface="Times New Roman"/>
              </a:rPr>
              <a:t>за правильным исчислением, полнотой </a:t>
            </a:r>
            <a:r>
              <a:rPr lang="ru-RU" sz="1400" b="1" dirty="0" smtClean="0">
                <a:latin typeface="Times New Roman"/>
              </a:rPr>
              <a:t>и своевременностью </a:t>
            </a:r>
            <a:r>
              <a:rPr lang="ru-RU" sz="1400" b="1" dirty="0">
                <a:latin typeface="Times New Roman"/>
              </a:rPr>
              <a:t>взноса в бюджет всех </a:t>
            </a:r>
            <a:r>
              <a:rPr lang="ru-RU" sz="1400" b="1" dirty="0" smtClean="0">
                <a:latin typeface="Times New Roman"/>
              </a:rPr>
              <a:t>обязательных платежей</a:t>
            </a:r>
            <a:r>
              <a:rPr lang="ru-RU" sz="1400" b="1" dirty="0">
                <a:latin typeface="Times New Roman"/>
              </a:rPr>
              <a:t>.</a:t>
            </a:r>
          </a:p>
          <a:p>
            <a:r>
              <a:rPr lang="ru-RU" sz="1400" b="1" dirty="0">
                <a:latin typeface="Times New Roman"/>
              </a:rPr>
              <a:t>6.3. </a:t>
            </a:r>
            <a:r>
              <a:rPr lang="ru-RU" sz="1400" b="1" dirty="0" smtClean="0">
                <a:latin typeface="Times New Roman"/>
              </a:rPr>
              <a:t>Комитет </a:t>
            </a:r>
            <a:r>
              <a:rPr lang="ru-RU" sz="1400" b="1" dirty="0">
                <a:latin typeface="Times New Roman"/>
              </a:rPr>
              <a:t>по Казначейству обеспечивает кассовое </a:t>
            </a:r>
            <a:r>
              <a:rPr lang="ru-RU" sz="1400" b="1" dirty="0" smtClean="0">
                <a:latin typeface="Times New Roman"/>
              </a:rPr>
              <a:t>исполнение бюджета</a:t>
            </a:r>
            <a:r>
              <a:rPr lang="ru-RU" sz="1400" b="1" dirty="0">
                <a:latin typeface="Times New Roman"/>
              </a:rPr>
              <a:t>.</a:t>
            </a:r>
          </a:p>
          <a:p>
            <a:r>
              <a:rPr lang="ru-RU" sz="1400" b="1" dirty="0">
                <a:latin typeface="Times New Roman"/>
              </a:rPr>
              <a:t>6.4. Комитет госимущества и приватизации </a:t>
            </a:r>
            <a:r>
              <a:rPr lang="ru-RU" sz="1400" b="1" dirty="0" smtClean="0">
                <a:latin typeface="Times New Roman"/>
              </a:rPr>
              <a:t>распоряжается госсобственностью </a:t>
            </a:r>
            <a:r>
              <a:rPr lang="ru-RU" sz="1400" b="1" dirty="0">
                <a:latin typeface="Times New Roman"/>
              </a:rPr>
              <a:t>и осуществляет </a:t>
            </a:r>
            <a:r>
              <a:rPr lang="ru-RU" sz="1400" b="1" dirty="0" smtClean="0">
                <a:latin typeface="Times New Roman"/>
              </a:rPr>
              <a:t>последовательное преобразование </a:t>
            </a:r>
            <a:r>
              <a:rPr lang="ru-RU" sz="1400" b="1" dirty="0">
                <a:latin typeface="Times New Roman"/>
              </a:rPr>
              <a:t>в другие формы собственности.</a:t>
            </a:r>
          </a:p>
          <a:p>
            <a:r>
              <a:rPr lang="ru-RU" sz="1400" b="1" dirty="0">
                <a:latin typeface="Times New Roman"/>
              </a:rPr>
              <a:t>6.5. Департамент методологии бухучета и аудита </a:t>
            </a:r>
            <a:r>
              <a:rPr lang="ru-RU" sz="1400" b="1" dirty="0" smtClean="0">
                <a:latin typeface="Times New Roman"/>
              </a:rPr>
              <a:t>регулирует системы </a:t>
            </a:r>
            <a:r>
              <a:rPr lang="ru-RU" sz="1400" b="1" dirty="0">
                <a:latin typeface="Times New Roman"/>
              </a:rPr>
              <a:t>бухгалтерского учета и аудита в </a:t>
            </a:r>
            <a:r>
              <a:rPr lang="ru-RU" sz="1400" b="1" dirty="0" smtClean="0">
                <a:latin typeface="Times New Roman"/>
              </a:rPr>
              <a:t>Республике Казахстан</a:t>
            </a:r>
            <a:r>
              <a:rPr lang="ru-RU" sz="1400" b="1" dirty="0">
                <a:latin typeface="Times New Roman"/>
              </a:rPr>
              <a:t>.</a:t>
            </a:r>
          </a:p>
          <a:p>
            <a:r>
              <a:rPr lang="ru-RU" sz="1400" b="1" dirty="0">
                <a:latin typeface="Times New Roman"/>
              </a:rPr>
              <a:t>7. Агентство по реорганизации и ликвидации </a:t>
            </a:r>
            <a:r>
              <a:rPr lang="ru-RU" sz="1400" b="1" dirty="0" smtClean="0">
                <a:latin typeface="Times New Roman"/>
              </a:rPr>
              <a:t>предприятий проводит </a:t>
            </a:r>
            <a:r>
              <a:rPr lang="ru-RU" sz="1400" b="1" dirty="0">
                <a:latin typeface="Times New Roman"/>
              </a:rPr>
              <a:t>государственную политику по </a:t>
            </a:r>
            <a:r>
              <a:rPr lang="ru-RU" sz="1400" b="1" dirty="0" smtClean="0">
                <a:latin typeface="Times New Roman"/>
              </a:rPr>
              <a:t>предупреждению несостоятельности </a:t>
            </a:r>
            <a:r>
              <a:rPr lang="ru-RU" sz="1400" b="1" dirty="0">
                <a:latin typeface="Times New Roman"/>
              </a:rPr>
              <a:t>и банкротства, а также </a:t>
            </a:r>
            <a:r>
              <a:rPr lang="ru-RU" sz="1400" b="1" dirty="0" smtClean="0">
                <a:latin typeface="Times New Roman"/>
              </a:rPr>
              <a:t>реорганизационные процедуры </a:t>
            </a:r>
            <a:r>
              <a:rPr lang="ru-RU" sz="1400" b="1" dirty="0">
                <a:latin typeface="Times New Roman"/>
              </a:rPr>
              <a:t>и ликвидацию </a:t>
            </a:r>
            <a:r>
              <a:rPr lang="ru-RU" sz="1400" b="1" dirty="0" smtClean="0">
                <a:latin typeface="Times New Roman"/>
              </a:rPr>
              <a:t>неплатежеспособных (несостоятельных</a:t>
            </a:r>
            <a:r>
              <a:rPr lang="ru-RU" sz="1400" b="1" dirty="0">
                <a:latin typeface="Times New Roman"/>
              </a:rPr>
              <a:t>) хозяйствующих субъектов, оценивает </a:t>
            </a:r>
            <a:r>
              <a:rPr lang="ru-RU" sz="1400" b="1" dirty="0" smtClean="0">
                <a:latin typeface="Times New Roman"/>
              </a:rPr>
              <a:t>их финансовое </a:t>
            </a:r>
            <a:r>
              <a:rPr lang="ru-RU" sz="1400" b="1" dirty="0">
                <a:latin typeface="Times New Roman"/>
              </a:rPr>
              <a:t>положение и неплатежеспособность, </a:t>
            </a:r>
            <a:r>
              <a:rPr lang="ru-RU" sz="1400" b="1" dirty="0" smtClean="0">
                <a:latin typeface="Times New Roman"/>
              </a:rPr>
              <a:t>организует работу </a:t>
            </a:r>
            <a:r>
              <a:rPr lang="ru-RU" sz="1400" b="1" dirty="0">
                <a:latin typeface="Times New Roman"/>
              </a:rPr>
              <a:t>по созданию нормативной и методической базы по </a:t>
            </a:r>
            <a:r>
              <a:rPr lang="ru-RU" sz="1400" b="1" dirty="0" smtClean="0">
                <a:latin typeface="Times New Roman"/>
              </a:rPr>
              <a:t>регулированию процессов</a:t>
            </a:r>
            <a:r>
              <a:rPr lang="ru-RU" sz="1400" b="1" dirty="0">
                <a:latin typeface="Times New Roman"/>
              </a:rPr>
              <a:t>, связанных с банкротством.</a:t>
            </a:r>
          </a:p>
          <a:p>
            <a:r>
              <a:rPr lang="ru-RU" sz="1400" b="1" dirty="0">
                <a:latin typeface="Times New Roman"/>
              </a:rPr>
              <a:t>8. Комитет таможенного контроля осуществляет </a:t>
            </a:r>
            <a:r>
              <a:rPr lang="ru-RU" sz="1400" b="1" dirty="0" smtClean="0">
                <a:latin typeface="Times New Roman"/>
              </a:rPr>
              <a:t>функции по </a:t>
            </a:r>
            <a:r>
              <a:rPr lang="ru-RU" sz="1400" b="1" dirty="0">
                <a:latin typeface="Times New Roman"/>
              </a:rPr>
              <a:t>защите экономических интересов Республики </a:t>
            </a:r>
            <a:r>
              <a:rPr lang="ru-RU" sz="1400" b="1" dirty="0" smtClean="0">
                <a:latin typeface="Times New Roman"/>
              </a:rPr>
              <a:t>Казахстан во внешнеэкономической </a:t>
            </a:r>
            <a:r>
              <a:rPr lang="ru-RU" sz="1400" b="1" dirty="0">
                <a:latin typeface="Times New Roman"/>
              </a:rPr>
              <a:t>деятельности, </a:t>
            </a:r>
            <a:r>
              <a:rPr lang="ru-RU" sz="1400" b="1" dirty="0" smtClean="0">
                <a:latin typeface="Times New Roman"/>
              </a:rPr>
              <a:t>проведении таможенной </a:t>
            </a:r>
            <a:r>
              <a:rPr lang="ru-RU" sz="1400" b="1" dirty="0">
                <a:latin typeface="Times New Roman"/>
              </a:rPr>
              <a:t>политики, обеспечивает сбор таможенных </a:t>
            </a:r>
            <a:r>
              <a:rPr lang="ru-RU" sz="1400" b="1" dirty="0" smtClean="0">
                <a:latin typeface="Times New Roman"/>
              </a:rPr>
              <a:t>пошлин, составляющих </a:t>
            </a:r>
            <a:r>
              <a:rPr lang="ru-RU" sz="1400" b="1" dirty="0">
                <a:latin typeface="Times New Roman"/>
              </a:rPr>
              <a:t>немалую долю финансовых ресурсов государства</a:t>
            </a:r>
            <a:endParaRPr lang="ru-RU" sz="1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181600"/>
          </a:xfrm>
        </p:spPr>
        <p:txBody>
          <a:bodyPr/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 основании Указа Президента страны «О мерах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совершенствованию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правоохранительной деятельности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Казахстан» от 22 января 2001 г. №536 было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образовано Агентство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полиции Республики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как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исполнительный орган, не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входящий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Правительства, с передачей ему функций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полномочий по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управлению имуществом и делами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упраздняемого Комитета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налоговой полиции и Академии налоговой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полиции.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г. Агентство финансовой полиции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преобразовано в Агентство РК по борьбе с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экономической 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коррупционной преступностью, на которое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возложено выполнение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 по предупреждению, выявлению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пресечению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коррупционных преступлений,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правонарушений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экономической и финансовой деятельности.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Определенное участие в управлении и контроле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финансов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принимают Агентство по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иностранным инвестициям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Комиссия по инвестициям, Комиссия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ценным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бумагам, Агентство по регулированию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естественных монополий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защите конкуренций, Национальный банк и др.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Специализированные органы контроля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—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РК по регулированию и надзору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финансовых рынков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финансовых организаций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—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комитет по стандартизации,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метрологии 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сертификации качества продукции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—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санитарная инспекция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—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дорожной полиции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—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пожарная инспекция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—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РК по государственным материальным резервам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—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РК но чрезвычайным ситуациям и т.п.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Муниципальный контроль осуществляется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акиматами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маслихатами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другими представительными органами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 всех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ступеней и их службами, которые проводят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контроль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рассмотрения и утверждения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бюджетов, отчетов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их исполнении, формах ревизии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инспектирования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установленными полномочиями.</a:t>
            </a:r>
          </a:p>
        </p:txBody>
      </p:sp>
    </p:spTree>
    <p:extLst>
      <p:ext uri="{BB962C8B-B14F-4D97-AF65-F5344CB8AC3E}">
        <p14:creationId xmlns:p14="http://schemas.microsoft.com/office/powerpoint/2010/main" val="7340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13. Независимый контроль осуществляется </a:t>
            </a:r>
            <a:r>
              <a:rPr lang="ru-RU" sz="1800" dirty="0" smtClean="0"/>
              <a:t>аудиторскими фирмами </a:t>
            </a:r>
            <a:r>
              <a:rPr lang="ru-RU" sz="1800" dirty="0"/>
              <a:t>и отдельными аудиторами, имеющими </a:t>
            </a:r>
            <a:r>
              <a:rPr lang="ru-RU" sz="1800" dirty="0" smtClean="0"/>
              <a:t>соответствующие квалификационные </a:t>
            </a:r>
            <a:r>
              <a:rPr lang="ru-RU" sz="1800" dirty="0"/>
              <a:t>свидетельства и лицензии.</a:t>
            </a:r>
          </a:p>
          <a:p>
            <a:r>
              <a:rPr lang="ru-RU" sz="1800" dirty="0"/>
              <a:t>14. Контроль собственника - это </a:t>
            </a:r>
            <a:r>
              <a:rPr lang="ru-RU" sz="1800" dirty="0" smtClean="0"/>
              <a:t>внутрисистемный, корпоративный</a:t>
            </a:r>
            <a:r>
              <a:rPr lang="ru-RU" sz="1800" dirty="0"/>
              <a:t>, индивидуальный, </a:t>
            </a:r>
            <a:r>
              <a:rPr lang="ru-RU" sz="1800" dirty="0" smtClean="0"/>
              <a:t>внутрихозяйственный контроль </a:t>
            </a:r>
            <a:r>
              <a:rPr lang="ru-RU" sz="1800" dirty="0"/>
              <a:t>и аудит финансовых результатов, состояния </a:t>
            </a:r>
            <a:r>
              <a:rPr lang="ru-RU" sz="1800" dirty="0" smtClean="0"/>
              <a:t>организации бухгалтерского </a:t>
            </a:r>
            <a:r>
              <a:rPr lang="ru-RU" sz="1800" dirty="0"/>
              <a:t>учета и отчетности, маркетинга, </a:t>
            </a:r>
            <a:r>
              <a:rPr lang="ru-RU" sz="1800" dirty="0" smtClean="0"/>
              <a:t>менеджмента, соблюдения законности, оптимальности решений и </a:t>
            </a:r>
            <a:r>
              <a:rPr lang="ru-RU" sz="1800" dirty="0"/>
              <a:t>эффективности управления финансовыми, трудовыми и </a:t>
            </a:r>
            <a:r>
              <a:rPr lang="ru-RU" sz="1800" dirty="0" smtClean="0"/>
              <a:t>материальными ресурсами.</a:t>
            </a:r>
          </a:p>
          <a:p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764704"/>
            <a:ext cx="7999040" cy="5636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На современном этапе развития, внедрения и адаптации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новых форм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финансового контроля, адекватных сложившимся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 Республике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Казахстан рыночным отношениям, необходимо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: -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усилить роль Счетного комитета и Министерства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финансов 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качестве главных методологических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центров контрольно-ревизионной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работы;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I , &gt;т- основное внимание контрольных служб следует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сосредоточить 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осуществлении методического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руководства проведения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проверок правильности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использования предприятиями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и учреждениями ассигнований из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бюджета, целевых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и иных средств;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— создать сеть общегосударственных, ведомственных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и независимых контрольно-аудиторских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органов,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способствующих внедрению подлинно-экономических принципов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финансового контроля, основанных 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договорных, платных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и партнерских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взаимоотношениях между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контролерами, аудиторами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проверяемыми предприятиями; —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несмотря на недостатки ведомственного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контроля, нужно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его сохранить, так как его службы являются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неотъемлемой частью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управления соответствующей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отраслью, 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 них работают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высококвалифицированные специалисты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, глубоко изучившие технологию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специфику соответствующих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видов деятельности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; -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расширить сферу и наделить дополнительными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полномочиями Комитет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финансового контроля и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госзакупок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Минфина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РК, который систематически проводит ревизии деятельности финансовых органов по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составлению 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исполнению госбюджета, бюджетов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областных, районных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, сельских и поселковых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акиматов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; —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осуществлять мониторинг деятельности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ведомственных контрольно-ревизионных служб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и оказывать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содействие 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проведении особо сложных проверок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на предприятиях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всех отраслей и форм собственности,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 том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числе иностранных, совместных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межгосударственных корпоративных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структур.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77100" cy="45720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Компетенции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общегосударственных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местных органов финансового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 smtClean="0"/>
              <a:t>*Эффективность </a:t>
            </a:r>
            <a:r>
              <a:rPr lang="ru-RU" sz="2000" i="1" dirty="0"/>
              <a:t>финансового контроля во многом </a:t>
            </a:r>
            <a:r>
              <a:rPr lang="ru-RU" sz="2000" i="1" dirty="0" smtClean="0"/>
              <a:t>определяется его </a:t>
            </a:r>
            <a:r>
              <a:rPr lang="ru-RU" sz="2000" i="1" dirty="0"/>
              <a:t>рациональной организацией: четкое </a:t>
            </a:r>
            <a:r>
              <a:rPr lang="ru-RU" sz="2000" i="1" dirty="0" smtClean="0"/>
              <a:t>определение субъектов </a:t>
            </a:r>
            <a:r>
              <a:rPr lang="ru-RU" sz="2000" i="1" dirty="0"/>
              <a:t>контроля, их прав и обязанностей, </a:t>
            </a:r>
            <a:r>
              <a:rPr lang="ru-RU" sz="2000" i="1" dirty="0" smtClean="0"/>
              <a:t>сочетание форм </a:t>
            </a:r>
            <a:r>
              <a:rPr lang="ru-RU" sz="2000" i="1" dirty="0"/>
              <a:t>и методов проведения финансового контроля</a:t>
            </a:r>
            <a:r>
              <a:rPr lang="ru-RU" sz="2000" i="1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*Общегосударственный </a:t>
            </a:r>
            <a:r>
              <a:rPr lang="ru-RU" sz="2000" dirty="0"/>
              <a:t>финансовый контроль осуществляют</a:t>
            </a:r>
          </a:p>
          <a:p>
            <a:pPr marL="0" indent="0">
              <a:buNone/>
            </a:pPr>
            <a:r>
              <a:rPr lang="ru-RU" sz="2000" dirty="0"/>
              <a:t>органы государственной и представительной </a:t>
            </a:r>
            <a:r>
              <a:rPr lang="ru-RU" sz="2000" dirty="0" smtClean="0"/>
              <a:t>власти: Президент</a:t>
            </a:r>
            <a:r>
              <a:rPr lang="ru-RU" sz="2000" dirty="0"/>
              <a:t>, Аппарат Президента, Парламент, </a:t>
            </a:r>
            <a:r>
              <a:rPr lang="ru-RU" sz="2000" dirty="0" smtClean="0"/>
              <a:t>Правительство, центральные </a:t>
            </a:r>
            <a:r>
              <a:rPr lang="ru-RU" sz="2000" dirty="0"/>
              <a:t>уполномоченные органы по экономическому </a:t>
            </a:r>
            <a:r>
              <a:rPr lang="ru-RU" sz="2000" dirty="0" smtClean="0"/>
              <a:t>и бюджетному </a:t>
            </a:r>
            <a:r>
              <a:rPr lang="ru-RU" sz="2000" dirty="0"/>
              <a:t>планированию, исполнению бюджета, </a:t>
            </a:r>
            <a:r>
              <a:rPr lang="ru-RU" sz="2000" dirty="0" smtClean="0"/>
              <a:t>внешнему и </a:t>
            </a:r>
            <a:r>
              <a:rPr lang="ru-RU" sz="2000" dirty="0"/>
              <a:t>внутреннему контролю, местные представительные </a:t>
            </a:r>
            <a:r>
              <a:rPr lang="ru-RU" sz="2000" dirty="0" smtClean="0"/>
              <a:t>органы (собрание </a:t>
            </a:r>
            <a:r>
              <a:rPr lang="ru-RU" sz="2000" dirty="0"/>
              <a:t>депутатов — </a:t>
            </a:r>
            <a:r>
              <a:rPr lang="ru-RU" sz="2000" dirty="0" err="1"/>
              <a:t>маслихаты</a:t>
            </a:r>
            <a:r>
              <a:rPr lang="ru-RU" sz="2000" dirty="0"/>
              <a:t>), органы местных администраций.</a:t>
            </a:r>
          </a:p>
          <a:p>
            <a:pPr marL="0" indent="0">
              <a:buNone/>
            </a:pPr>
            <a:r>
              <a:rPr lang="ru-RU" sz="2000" u="sng" dirty="0" smtClean="0"/>
              <a:t>*Государственным </a:t>
            </a:r>
            <a:r>
              <a:rPr lang="ru-RU" sz="2000" u="sng" dirty="0"/>
              <a:t>органом, осуществляющим внешний</a:t>
            </a:r>
          </a:p>
          <a:p>
            <a:pPr marL="0" indent="0">
              <a:buNone/>
            </a:pPr>
            <a:r>
              <a:rPr lang="ru-RU" sz="2000" u="sng" dirty="0"/>
              <a:t>контроль за исполнением республиканского бюджета, является</a:t>
            </a:r>
          </a:p>
          <a:p>
            <a:pPr marL="0" indent="0">
              <a:buNone/>
            </a:pPr>
            <a:r>
              <a:rPr lang="ru-RU" sz="2000" u="sng" dirty="0"/>
              <a:t>Счетный комитет. Внешний контроль за исполнением</a:t>
            </a:r>
          </a:p>
          <a:p>
            <a:pPr marL="0" indent="0">
              <a:buNone/>
            </a:pPr>
            <a:r>
              <a:rPr lang="ru-RU" sz="2000" u="sng" dirty="0"/>
              <a:t>местных бюджетов возложен на ревизионные комиссии </a:t>
            </a:r>
            <a:r>
              <a:rPr lang="ru-RU" sz="2000" u="sng" dirty="0" err="1" smtClean="0"/>
              <a:t>маслихатов</a:t>
            </a:r>
            <a:r>
              <a:rPr lang="ru-RU" sz="2000" u="sng" dirty="0"/>
              <a:t>.</a:t>
            </a:r>
          </a:p>
          <a:p>
            <a:pPr marL="0" indent="0">
              <a:buNone/>
            </a:pPr>
            <a:endParaRPr lang="ru-RU" sz="2000" u="sng" dirty="0" smtClean="0"/>
          </a:p>
          <a:p>
            <a:pPr marL="0" indent="0">
              <a:buNone/>
            </a:pP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8682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064896" cy="6453336"/>
          </a:xfrm>
        </p:spPr>
        <p:txBody>
          <a:bodyPr/>
          <a:lstStyle/>
          <a:p>
            <a:r>
              <a:rPr lang="ru-RU" sz="2000" dirty="0">
                <a:solidFill>
                  <a:srgbClr val="00B0F0"/>
                </a:solidFill>
                <a:latin typeface="Times New Roman"/>
              </a:rPr>
              <a:t>Исходя из концепции строительства правового </a:t>
            </a:r>
            <a:r>
              <a:rPr lang="ru-RU" sz="2000" dirty="0" smtClean="0">
                <a:solidFill>
                  <a:srgbClr val="00B0F0"/>
                </a:solidFill>
                <a:latin typeface="Times New Roman"/>
              </a:rPr>
              <a:t>государства, усиливается </a:t>
            </a:r>
            <a:r>
              <a:rPr lang="ru-RU" sz="2000" dirty="0">
                <a:solidFill>
                  <a:srgbClr val="00B0F0"/>
                </a:solidFill>
                <a:latin typeface="Times New Roman"/>
              </a:rPr>
              <a:t>роль законодательных органов в </a:t>
            </a:r>
            <a:r>
              <a:rPr lang="ru-RU" sz="2000" dirty="0" smtClean="0">
                <a:solidFill>
                  <a:srgbClr val="00B0F0"/>
                </a:solidFill>
                <a:latin typeface="Times New Roman"/>
              </a:rPr>
              <a:t>осуществлении финансового </a:t>
            </a:r>
            <a:r>
              <a:rPr lang="ru-RU" sz="2000" dirty="0">
                <a:solidFill>
                  <a:srgbClr val="00B0F0"/>
                </a:solidFill>
                <a:latin typeface="Times New Roman"/>
              </a:rPr>
              <a:t>контроля. Поэтому </a:t>
            </a:r>
            <a:r>
              <a:rPr lang="ru-RU" sz="2000" dirty="0" smtClean="0">
                <a:solidFill>
                  <a:srgbClr val="00B0F0"/>
                </a:solidFill>
                <a:latin typeface="Times New Roman"/>
              </a:rPr>
              <a:t>выделяются функции </a:t>
            </a:r>
            <a:r>
              <a:rPr lang="ru-RU" sz="2000" dirty="0">
                <a:solidFill>
                  <a:srgbClr val="00B0F0"/>
                </a:solidFill>
                <a:latin typeface="Times New Roman"/>
              </a:rPr>
              <a:t>Парламента Республики Казахстан как </a:t>
            </a:r>
            <a:r>
              <a:rPr lang="ru-RU" sz="2000" dirty="0" smtClean="0">
                <a:solidFill>
                  <a:srgbClr val="00B0F0"/>
                </a:solidFill>
                <a:latin typeface="Times New Roman"/>
              </a:rPr>
              <a:t>субъекта контроля </a:t>
            </a:r>
            <a:r>
              <a:rPr lang="ru-RU" sz="2000" dirty="0">
                <a:solidFill>
                  <a:srgbClr val="00B0F0"/>
                </a:solidFill>
                <a:latin typeface="Times New Roman"/>
              </a:rPr>
              <a:t>и соответствующий вид контроля — </a:t>
            </a:r>
            <a:r>
              <a:rPr lang="ru-RU" sz="2000" dirty="0" smtClean="0">
                <a:solidFill>
                  <a:srgbClr val="00B0F0"/>
                </a:solidFill>
                <a:latin typeface="Times New Roman"/>
              </a:rPr>
              <a:t>парламентский (депутатский</a:t>
            </a:r>
            <a:r>
              <a:rPr lang="ru-RU" sz="2000" dirty="0">
                <a:solidFill>
                  <a:srgbClr val="00B0F0"/>
                </a:solidFill>
                <a:latin typeface="Times New Roman"/>
              </a:rPr>
              <a:t>).</a:t>
            </a:r>
          </a:p>
          <a:p>
            <a:r>
              <a:rPr lang="ru-RU" sz="2000" dirty="0">
                <a:latin typeface="Times New Roman"/>
              </a:rPr>
              <a:t>Объектом данного контроля выступают </a:t>
            </a:r>
            <a:r>
              <a:rPr lang="ru-RU" sz="2000" dirty="0" smtClean="0">
                <a:latin typeface="Times New Roman"/>
              </a:rPr>
              <a:t>государственные расходы:  — </a:t>
            </a:r>
            <a:r>
              <a:rPr lang="ru-RU" sz="2000" dirty="0">
                <a:latin typeface="Times New Roman"/>
              </a:rPr>
              <a:t>при утверждении любого мероприятия, </a:t>
            </a:r>
            <a:r>
              <a:rPr lang="ru-RU" sz="2000" dirty="0" smtClean="0">
                <a:latin typeface="Times New Roman"/>
              </a:rPr>
              <a:t>вызывающего расходы </a:t>
            </a:r>
            <a:r>
              <a:rPr lang="ru-RU" sz="2000" dirty="0">
                <a:latin typeface="Times New Roman"/>
              </a:rPr>
              <a:t>государственного бюджета</a:t>
            </a:r>
            <a:r>
              <a:rPr lang="ru-RU" sz="2000" dirty="0" smtClean="0">
                <a:latin typeface="Times New Roman"/>
              </a:rPr>
              <a:t>; — </a:t>
            </a:r>
            <a:r>
              <a:rPr lang="ru-RU" sz="2000" dirty="0">
                <a:latin typeface="Times New Roman"/>
              </a:rPr>
              <a:t>при проверке соответствия представленных в </a:t>
            </a:r>
            <a:r>
              <a:rPr lang="ru-RU" sz="2000" dirty="0" smtClean="0">
                <a:latin typeface="Times New Roman"/>
              </a:rPr>
              <a:t>бюджете расходов </a:t>
            </a:r>
            <a:r>
              <a:rPr lang="ru-RU" sz="2000" dirty="0">
                <a:latin typeface="Times New Roman"/>
              </a:rPr>
              <a:t>целям принятых законов</a:t>
            </a:r>
            <a:r>
              <a:rPr lang="ru-RU" sz="2000" dirty="0" smtClean="0">
                <a:latin typeface="Times New Roman"/>
              </a:rPr>
              <a:t>;          — </a:t>
            </a:r>
            <a:r>
              <a:rPr lang="ru-RU" sz="2000" dirty="0">
                <a:latin typeface="Times New Roman"/>
              </a:rPr>
              <a:t>при ревизии правильности составления бюджета</a:t>
            </a:r>
            <a:r>
              <a:rPr lang="ru-RU" sz="2000" dirty="0" smtClean="0">
                <a:latin typeface="Times New Roman"/>
              </a:rPr>
              <a:t>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/>
              </a:rPr>
              <a:t>Основной целью предварительного парламентского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контроля является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определение общей целостности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предусмотренных расходов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в данных конкретных политических,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экономических и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социальных условиях. Ревизия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составления бюджета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проводится под углом зрения правильности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цифр, включенных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в сметы. Кроме того, Парламент должен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осуществлять текущий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контроль и особенно последующий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при проверке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отчетов распорядителей ассигнований по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ежегодно принимаемым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Законам о республиканском бюджете. Но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основной формой 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парламентского контроля должен быть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</a:rPr>
              <a:t>предварительный контроль</a:t>
            </a:r>
            <a:r>
              <a:rPr lang="ru-RU" sz="2000" dirty="0">
                <a:solidFill>
                  <a:srgbClr val="FFFF00"/>
                </a:solidFill>
                <a:latin typeface="Times New Roman"/>
              </a:rPr>
              <a:t>.</a:t>
            </a:r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 smtClean="0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134944" cy="5564088"/>
          </a:xfrm>
        </p:spPr>
        <p:txBody>
          <a:bodyPr/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Парламенте Республики Казахстан имеются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специализированные рабочие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органы в обеих палатах — Сенате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Мажилисе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— комитеты по экономике, финансам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бюджету.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процессе законопроектной работы,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предварительного рассмотрения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подготовки вопросов, относящихся к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компетенции палат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они проводят контроль в сфере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финансово бюджетной деятельности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 расходованием средств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государственного бюджета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Экспертные оценки и заключения по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финансово-бюджетным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вопросам палаты направляют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принятия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соответствующие инстанции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— министерства, ведомства, 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также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Правительство Республики Казахстан.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Аппарат Президента РК осуществляет контроль за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исполнением указов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постановлений и распоряжений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главы государства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деятельностью министерств, ведомств,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местных администраций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иных органов государственного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управления. Аппарат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информирует Президента 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принятых мерах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устранению выявленных недостатков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нарушений, вносит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предложение о привлечении к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ответственности должностных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лиц, виновных в ненадлежащем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исполнеии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актов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Президента; вносит для рассмотрения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Правительство, главам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администраций, в другие органы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государственного управления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представления об устранении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выявленных нарушений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причин и условий, способствующих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неисполнению или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ненадлежащему исполнению актов Президента.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реализации </a:t>
            </a:r>
            <a:r>
              <a:rPr lang="ru-RU" sz="2000" dirty="0"/>
              <a:t>своих функций Аппарат Президента наделен </a:t>
            </a:r>
            <a:r>
              <a:rPr lang="ru-RU" sz="2000" dirty="0" smtClean="0"/>
              <a:t>соответствующими</a:t>
            </a:r>
            <a:r>
              <a:rPr lang="en-US" sz="2000" dirty="0" smtClean="0"/>
              <a:t> </a:t>
            </a:r>
            <a:r>
              <a:rPr lang="ru-RU" sz="2000" dirty="0" smtClean="0"/>
              <a:t>полномочиями </a:t>
            </a:r>
            <a:r>
              <a:rPr lang="ru-RU" sz="2000" dirty="0"/>
              <a:t>в получении </a:t>
            </a:r>
            <a:r>
              <a:rPr lang="ru-RU" sz="2000" dirty="0" smtClean="0"/>
              <a:t>необходимой</a:t>
            </a:r>
            <a:r>
              <a:rPr lang="en-US" sz="2000" dirty="0" smtClean="0"/>
              <a:t> </a:t>
            </a:r>
            <a:r>
              <a:rPr lang="ru-RU" sz="2000" dirty="0" smtClean="0"/>
              <a:t>информации </a:t>
            </a:r>
            <a:r>
              <a:rPr lang="ru-RU" sz="2000" dirty="0"/>
              <a:t>от руководителей и должностных лиц </a:t>
            </a:r>
            <a:r>
              <a:rPr lang="ru-RU" sz="2000" dirty="0" smtClean="0"/>
              <a:t>проверяемых</a:t>
            </a:r>
            <a:r>
              <a:rPr lang="en-US" sz="2000" dirty="0" smtClean="0"/>
              <a:t> </a:t>
            </a:r>
            <a:r>
              <a:rPr lang="ru-RU" sz="2000" dirty="0" smtClean="0"/>
              <a:t>органов.</a:t>
            </a:r>
            <a:r>
              <a:rPr lang="en-US" sz="2000" dirty="0" smtClean="0"/>
              <a:t> </a:t>
            </a:r>
            <a:r>
              <a:rPr lang="ru-RU" sz="2000" dirty="0" smtClean="0"/>
              <a:t>Особым государственным </a:t>
            </a:r>
            <a:r>
              <a:rPr lang="ru-RU" sz="2000" dirty="0"/>
              <a:t>органом является Счетный </a:t>
            </a:r>
            <a:r>
              <a:rPr lang="ru-RU" sz="2000" dirty="0" smtClean="0"/>
              <a:t>комитет</a:t>
            </a:r>
            <a:r>
              <a:rPr lang="en-US" sz="2000" dirty="0" smtClean="0"/>
              <a:t> </a:t>
            </a:r>
            <a:r>
              <a:rPr lang="ru-RU" sz="2000" dirty="0" smtClean="0"/>
              <a:t>по </a:t>
            </a:r>
            <a:r>
              <a:rPr lang="ru-RU" sz="2000" dirty="0"/>
              <a:t>контролю за исполнением республиканского </a:t>
            </a:r>
            <a:r>
              <a:rPr lang="ru-RU" sz="2000" dirty="0" smtClean="0"/>
              <a:t>бюджета,</a:t>
            </a:r>
            <a:r>
              <a:rPr lang="en-US" sz="2000" dirty="0" smtClean="0"/>
              <a:t> </a:t>
            </a:r>
            <a:r>
              <a:rPr lang="ru-RU" sz="2000" dirty="0" smtClean="0"/>
              <a:t>непосредственно </a:t>
            </a:r>
            <a:r>
              <a:rPr lang="ru-RU" sz="2000" dirty="0"/>
              <a:t>подчиненный и подотчетный </a:t>
            </a:r>
            <a:r>
              <a:rPr lang="ru-RU" sz="2000" dirty="0" smtClean="0"/>
              <a:t>Президенту</a:t>
            </a:r>
            <a:r>
              <a:rPr lang="en-US" sz="2000" dirty="0" smtClean="0"/>
              <a:t> </a:t>
            </a:r>
            <a:r>
              <a:rPr lang="ru-RU" sz="2000" dirty="0" smtClean="0"/>
              <a:t>Республики </a:t>
            </a:r>
            <a:r>
              <a:rPr lang="ru-RU" sz="2000" dirty="0"/>
              <a:t>Казахстан. Правовое положение </a:t>
            </a:r>
            <a:r>
              <a:rPr lang="ru-RU" sz="2000" dirty="0" smtClean="0"/>
              <a:t>Счетного</a:t>
            </a:r>
            <a:r>
              <a:rPr lang="en-US" sz="2000" dirty="0" smtClean="0"/>
              <a:t> </a:t>
            </a:r>
            <a:r>
              <a:rPr lang="ru-RU" sz="2000" dirty="0" smtClean="0"/>
              <a:t>комитета </a:t>
            </a:r>
            <a:r>
              <a:rPr lang="ru-RU" sz="2000" dirty="0"/>
              <a:t>определяется Конституцией, Бюджетным </a:t>
            </a:r>
            <a:r>
              <a:rPr lang="ru-RU" sz="2000" dirty="0" smtClean="0"/>
              <a:t>кодексом</a:t>
            </a:r>
            <a:r>
              <a:rPr lang="en-US" sz="2000" dirty="0" smtClean="0"/>
              <a:t> </a:t>
            </a:r>
            <a:r>
              <a:rPr lang="ru-RU" sz="2000" dirty="0" smtClean="0"/>
              <a:t>РК </a:t>
            </a:r>
            <a:r>
              <a:rPr lang="ru-RU" sz="2000" dirty="0"/>
              <a:t>и другими нормативными правовыми актами.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6048672"/>
          </a:xfrm>
        </p:spPr>
        <p:txBody>
          <a:bodyPr/>
          <a:lstStyle/>
          <a:p>
            <a:r>
              <a:rPr lang="ru-R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функциями Счетного комитета 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являются: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контроль за соблюдением требований бюджетного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 Республики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и иных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нормативных актов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исполнению республиканского бюджета;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выполнение поручений главы государства по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вопросам, связанным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исполнением республиканского бюджета;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осуществление контроля финансовой отчетности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учреждений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содержащихся за счет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республиканского бюджета;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контроль за поступлением средств в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бюджет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законностью их использования;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оценка экономической эффективности и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целесообразности утвержденных республиканских бюджетных программ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(подпрограмм);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контроль за целевым использованием средств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республиканского бюджета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выделенных на выполнение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программ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финансирование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потребностей;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передача материалов контроля в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правоохранительные органы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 выявления признаков преступления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действиях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должностных лиц объектов контроля;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представление на рассмотрение Парламенту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 об исполнении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республиканского бюджета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анализ актов проведения контроля,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представленных уполномоченными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Правительством РК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государственными органами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разработка рекомендаций по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повышению эффективности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за исполнением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республиканского бюджета Широкими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полномочиями в сфере контроля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обладает Правительство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Казахстан. Оно, возглавляя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 исполнительных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органов, осуществляет руководство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контроль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деятельности по всему кругу вопросов,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входящих в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компетенцию министерств, ведомств,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исполнительных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административно-территориальных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единиц, контролирует </a:t>
            </a:r>
            <a:r>
              <a:rPr lang="ru-RU" sz="1800" dirty="0"/>
              <a:t>исполнение ими законов, актов Президента </a:t>
            </a:r>
            <a:r>
              <a:rPr lang="ru-RU" sz="1800" dirty="0" smtClean="0"/>
              <a:t>и собственных </a:t>
            </a:r>
            <a:r>
              <a:rPr lang="ru-RU" sz="1800" dirty="0"/>
              <a:t>постановлений и распоряжений. </a:t>
            </a:r>
            <a:r>
              <a:rPr lang="ru-RU" sz="1800" dirty="0" smtClean="0"/>
              <a:t>Правительство и </a:t>
            </a:r>
            <a:r>
              <a:rPr lang="ru-RU" sz="1800" dirty="0"/>
              <a:t>уполномоченный им государственный орган </a:t>
            </a:r>
            <a:r>
              <a:rPr lang="ru-RU" sz="1800" dirty="0" smtClean="0"/>
              <a:t>осуществляют предварительный </a:t>
            </a:r>
            <a:r>
              <a:rPr lang="ru-RU" sz="1800" dirty="0"/>
              <a:t>контроль в процессе разработки и </a:t>
            </a:r>
            <a:r>
              <a:rPr lang="ru-RU" sz="1800" dirty="0" smtClean="0"/>
              <a:t>рассмотрений индикативных </a:t>
            </a:r>
            <a:r>
              <a:rPr lang="ru-RU" sz="1800" dirty="0"/>
              <a:t>планов и программ развития сфер и </a:t>
            </a:r>
            <a:r>
              <a:rPr lang="ru-RU" sz="1800" dirty="0" smtClean="0"/>
              <a:t>секторов экономики</a:t>
            </a:r>
            <a:r>
              <a:rPr lang="ru-RU" sz="1800" dirty="0"/>
              <a:t>, отраслей и регионов страны. В ходе </a:t>
            </a:r>
            <a:r>
              <a:rPr lang="ru-RU" sz="1800" dirty="0" smtClean="0"/>
              <a:t>выполнения указанных </a:t>
            </a:r>
            <a:r>
              <a:rPr lang="ru-RU" sz="1800" dirty="0"/>
              <a:t>действий уполномоченный </a:t>
            </a:r>
            <a:r>
              <a:rPr lang="ru-RU" sz="1800" dirty="0" smtClean="0"/>
              <a:t>правительством государственный </a:t>
            </a:r>
            <a:r>
              <a:rPr lang="ru-RU" sz="1800" dirty="0"/>
              <a:t>орган проводит контроль за </a:t>
            </a:r>
            <a:r>
              <a:rPr lang="ru-RU" sz="1800" dirty="0" smtClean="0"/>
              <a:t>соблюдением требований </a:t>
            </a:r>
            <a:r>
              <a:rPr lang="ru-RU" sz="1800" dirty="0"/>
              <a:t>бюджетного законодательства РК </a:t>
            </a:r>
            <a:r>
              <a:rPr lang="ru-RU" sz="1800" dirty="0" smtClean="0"/>
              <a:t>государственными учреждениями</a:t>
            </a:r>
            <a:r>
              <a:rPr lang="ru-RU" sz="1800" dirty="0"/>
              <a:t>, содержащимися за счет местных </a:t>
            </a:r>
            <a:r>
              <a:rPr lang="ru-RU" sz="1800" dirty="0" smtClean="0"/>
              <a:t>бюджетов; заслушивает </a:t>
            </a:r>
            <a:r>
              <a:rPr lang="ru-RU" sz="1800" dirty="0"/>
              <a:t>должностных лиц объектов контроля </a:t>
            </a:r>
            <a:r>
              <a:rPr lang="ru-RU" sz="1800" dirty="0" smtClean="0"/>
              <a:t>по фактам </a:t>
            </a:r>
            <a:r>
              <a:rPr lang="ru-RU" sz="1800" dirty="0"/>
              <a:t>выявленных нарушений исполнения местных </a:t>
            </a:r>
            <a:r>
              <a:rPr lang="ru-RU" sz="1800" dirty="0" smtClean="0"/>
              <a:t>бюджетов; разрабатывает </a:t>
            </a:r>
            <a:r>
              <a:rPr lang="ru-RU" sz="1800" dirty="0"/>
              <a:t>мероприятия по вопросам </a:t>
            </a:r>
            <a:r>
              <a:rPr lang="ru-RU" sz="1800" dirty="0" smtClean="0"/>
              <a:t>совершенствования нормативной </a:t>
            </a:r>
            <a:r>
              <a:rPr lang="ru-RU" sz="1800" dirty="0"/>
              <a:t>правовой базы и методики </a:t>
            </a:r>
            <a:r>
              <a:rPr lang="ru-RU" sz="1800" dirty="0" smtClean="0"/>
              <a:t>проведения контроля </a:t>
            </a:r>
            <a:r>
              <a:rPr lang="ru-RU" sz="1800" dirty="0"/>
              <a:t>за исполнением местных бюджетов как по </a:t>
            </a:r>
            <a:r>
              <a:rPr lang="ru-RU" sz="1800" dirty="0" smtClean="0"/>
              <a:t>полноте их </a:t>
            </a:r>
            <a:r>
              <a:rPr lang="ru-RU" sz="1800" dirty="0"/>
              <a:t>осуществления, так и целевого финансирования по </a:t>
            </a:r>
            <a:r>
              <a:rPr lang="ru-RU" sz="1800" dirty="0" smtClean="0"/>
              <a:t>объему, срокам</a:t>
            </a:r>
            <a:r>
              <a:rPr lang="ru-RU" sz="1800" dirty="0"/>
              <a:t>, исполнителям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277100" cy="457200"/>
          </a:xfrm>
        </p:spPr>
        <p:txBody>
          <a:bodyPr/>
          <a:lstStyle/>
          <a:p>
            <a:r>
              <a:rPr lang="ru-RU" sz="2800" dirty="0" smtClean="0"/>
              <a:t>1. </a:t>
            </a:r>
            <a:r>
              <a:rPr lang="ru-RU" sz="2800" dirty="0"/>
              <a:t>Общегосударственная </a:t>
            </a:r>
            <a:r>
              <a:rPr lang="ru-RU" sz="2800" dirty="0" smtClean="0"/>
              <a:t>система финансового </a:t>
            </a:r>
            <a:r>
              <a:rPr lang="ru-RU" sz="2800" dirty="0"/>
              <a:t>контроля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23448" cy="5115272"/>
          </a:xfrm>
        </p:spPr>
        <p:txBody>
          <a:bodyPr/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контроль в условиях вхождения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экономики в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рыночные отношения претерпевает существенные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изменения.  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экономическим взаимоотношениям не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свойственны постоянные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проверки, контроль за финансовыми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операциями 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различного рода сделками. Всеобъемлющий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 является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тормозом нормальных рыночных отношений. Но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транзитной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экономике или так называемом переходном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периоде, характеризующимся необработанностью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методов преобразования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собственности, либерализацией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цен. свободой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хозяйствования, факторами неопределенности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экономической ситуации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происходит потеря управляемости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контроля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движением финансовых потоков средств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приемлемых для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общества направлениях. В этих условиях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усиливаются тенденции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нарушения финансовой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дисциплины, финансового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законодательства, учащаются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злоупотребления по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поводу использования государственной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собственности. Поэтому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финансовой контроль должен явиться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надежным заслоном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всяческих негативных проявлений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хозяйственной жизни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Государство, защищая общественные интересы,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социальную справедливость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должно вмешиваться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процессы воспроизводства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распределения, используя в качестве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инструмента регулирования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возможности контрольной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функции финансов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совершенствовать формы, методы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организацию финансового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контроля.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153400" cy="5181600"/>
          </a:xfrm>
        </p:spPr>
        <p:txBody>
          <a:bodyPr/>
          <a:lstStyle/>
          <a:p>
            <a:r>
              <a:rPr lang="ru-RU" sz="1600" dirty="0"/>
              <a:t>Государственный контроль в пределах своих </a:t>
            </a:r>
            <a:r>
              <a:rPr lang="ru-RU" sz="1600" dirty="0" smtClean="0"/>
              <a:t>полномочий осуществляют </a:t>
            </a:r>
            <a:r>
              <a:rPr lang="ru-RU" sz="1600" dirty="0"/>
              <a:t>органы Казначейства. В положении </a:t>
            </a:r>
            <a:r>
              <a:rPr lang="ru-RU" sz="1600" dirty="0" smtClean="0"/>
              <a:t>о Казначействе </a:t>
            </a:r>
            <a:r>
              <a:rPr lang="ru-RU" sz="1600" dirty="0"/>
              <a:t>Министерства финансов РК установлено, </a:t>
            </a:r>
            <a:r>
              <a:rPr lang="ru-RU" sz="1600" dirty="0" smtClean="0"/>
              <a:t>что одной </a:t>
            </a:r>
            <a:r>
              <a:rPr lang="ru-RU" sz="1600" dirty="0"/>
              <a:t>из основных задач контроля органов является </a:t>
            </a:r>
            <a:r>
              <a:rPr lang="ru-RU" sz="1600" dirty="0" smtClean="0"/>
              <a:t>организация осуществления </a:t>
            </a:r>
            <a:r>
              <a:rPr lang="ru-RU" sz="1600" dirty="0"/>
              <a:t>и контроль кассового исполнения </a:t>
            </a:r>
            <a:r>
              <a:rPr lang="ru-RU" sz="1600" dirty="0" smtClean="0"/>
              <a:t>республиканского бюджета</a:t>
            </a:r>
            <a:r>
              <a:rPr lang="ru-RU" sz="1600" dirty="0"/>
              <a:t>. В целях исполнения основных </a:t>
            </a:r>
            <a:r>
              <a:rPr lang="ru-RU" sz="1600" dirty="0" smtClean="0"/>
              <a:t>задач и </a:t>
            </a:r>
            <a:r>
              <a:rPr lang="ru-RU" sz="1600" dirty="0"/>
              <a:t>укрепления бюджетной дисциплины органы </a:t>
            </a:r>
            <a:r>
              <a:rPr lang="ru-RU" sz="1600" dirty="0" smtClean="0"/>
              <a:t>Казначейства имеют </a:t>
            </a:r>
            <a:r>
              <a:rPr lang="ru-RU" sz="1600" dirty="0"/>
              <a:t>право производить в министерствах, на </a:t>
            </a:r>
            <a:r>
              <a:rPr lang="ru-RU" sz="1600" dirty="0" smtClean="0"/>
              <a:t>предприятиях, в </a:t>
            </a:r>
            <a:r>
              <a:rPr lang="ru-RU" sz="1600" dirty="0"/>
              <a:t>организациях и учреждениях проверки денежных </a:t>
            </a:r>
            <a:r>
              <a:rPr lang="ru-RU" sz="1600" dirty="0" smtClean="0"/>
              <a:t>документов, связанных </a:t>
            </a:r>
            <a:r>
              <a:rPr lang="ru-RU" sz="1600" dirty="0"/>
              <a:t>с зачислением, перечислением и </a:t>
            </a:r>
            <a:r>
              <a:rPr lang="ru-RU" sz="1600" dirty="0" smtClean="0"/>
              <a:t>использованием финансовых </a:t>
            </a:r>
            <a:r>
              <a:rPr lang="ru-RU" sz="1600" dirty="0"/>
              <a:t>ресурсов </a:t>
            </a:r>
            <a:r>
              <a:rPr lang="ru-RU" sz="1600" dirty="0" smtClean="0"/>
              <a:t>правительства.</a:t>
            </a:r>
          </a:p>
          <a:p>
            <a:r>
              <a:rPr lang="ru-RU" sz="1600" dirty="0" smtClean="0"/>
              <a:t>Налоговые </a:t>
            </a:r>
            <a:r>
              <a:rPr lang="ru-RU" sz="1600" dirty="0"/>
              <a:t>и финансовые органы осуществляют </a:t>
            </a:r>
            <a:r>
              <a:rPr lang="ru-RU" sz="1600" dirty="0" smtClean="0"/>
              <a:t>контроль наряду </a:t>
            </a:r>
            <a:r>
              <a:rPr lang="ru-RU" sz="1600" dirty="0"/>
              <a:t>с выполнением своей основной работы — </a:t>
            </a:r>
            <a:r>
              <a:rPr lang="ru-RU" sz="1600" dirty="0" smtClean="0"/>
              <a:t>управлением доходами </a:t>
            </a:r>
            <a:r>
              <a:rPr lang="ru-RU" sz="1600" dirty="0"/>
              <a:t>и расходами государства. Поэтому в </a:t>
            </a:r>
            <a:r>
              <a:rPr lang="ru-RU" sz="1600" dirty="0" smtClean="0"/>
              <a:t>финансовых организациях </a:t>
            </a:r>
            <a:r>
              <a:rPr lang="ru-RU" sz="1600" dirty="0"/>
              <a:t>контроль является попутной задачей, то </a:t>
            </a:r>
            <a:r>
              <a:rPr lang="ru-RU" sz="1600" dirty="0" smtClean="0"/>
              <a:t>есть он </a:t>
            </a:r>
            <a:r>
              <a:rPr lang="ru-RU" sz="1600" dirty="0"/>
              <a:t>проводится наряду с проверкой </a:t>
            </a:r>
            <a:r>
              <a:rPr lang="ru-RU" sz="1600" dirty="0" smtClean="0"/>
              <a:t>исполнительно-распорядительной деятельности</a:t>
            </a:r>
            <a:r>
              <a:rPr lang="ru-RU" sz="1600" dirty="0"/>
              <a:t>. На Министерство финансов и </a:t>
            </a:r>
            <a:r>
              <a:rPr lang="ru-RU" sz="1600" dirty="0" smtClean="0"/>
              <a:t>его органы </a:t>
            </a:r>
            <a:r>
              <a:rPr lang="ru-RU" sz="1600" dirty="0"/>
              <a:t>на местах возложен контроль за соблюдением </a:t>
            </a:r>
            <a:r>
              <a:rPr lang="ru-RU" sz="1600" dirty="0" smtClean="0"/>
              <a:t>закона о </a:t>
            </a:r>
            <a:r>
              <a:rPr lang="ru-RU" sz="1600" dirty="0"/>
              <a:t>бюджетных правах республики и местных органов </a:t>
            </a:r>
            <a:r>
              <a:rPr lang="ru-RU" sz="1600" dirty="0" smtClean="0"/>
              <a:t>власти за </a:t>
            </a:r>
            <a:r>
              <a:rPr lang="ru-RU" sz="1600" dirty="0"/>
              <a:t>соблюдением финансовой </a:t>
            </a:r>
            <a:r>
              <a:rPr lang="ru-RU" sz="1600" dirty="0" err="1"/>
              <a:t>диащплины</a:t>
            </a:r>
            <a:r>
              <a:rPr lang="ru-RU" sz="1600" dirty="0"/>
              <a:t> </a:t>
            </a:r>
            <a:r>
              <a:rPr lang="ru-RU" sz="1600" dirty="0" smtClean="0"/>
              <a:t>предприятиями, учреждениями </a:t>
            </a:r>
            <a:r>
              <a:rPr lang="ru-RU" sz="1600" dirty="0"/>
              <a:t>и организациями, за правильным и </a:t>
            </a:r>
            <a:r>
              <a:rPr lang="ru-RU" sz="1600" dirty="0" smtClean="0"/>
              <a:t>законным расходованием </a:t>
            </a:r>
            <a:r>
              <a:rPr lang="ru-RU" sz="1600" dirty="0"/>
              <a:t>ими бюджетных и собственных средств. </a:t>
            </a:r>
            <a:r>
              <a:rPr lang="ru-RU" sz="1600" dirty="0" smtClean="0"/>
              <a:t>Эти органы </a:t>
            </a:r>
            <a:r>
              <a:rPr lang="ru-RU" sz="1600" dirty="0"/>
              <a:t>производят ревизии и проверки финансовой </a:t>
            </a:r>
            <a:r>
              <a:rPr lang="ru-RU" sz="1600" dirty="0" smtClean="0"/>
              <a:t>деятельности бюджетных </a:t>
            </a:r>
            <a:r>
              <a:rPr lang="ru-RU" sz="1600" dirty="0"/>
              <a:t>учреждений и, в установленном </a:t>
            </a:r>
            <a:r>
              <a:rPr lang="ru-RU" sz="1600" dirty="0" smtClean="0"/>
              <a:t>порядке, ревизии </a:t>
            </a:r>
            <a:r>
              <a:rPr lang="ru-RU" sz="1600" dirty="0"/>
              <a:t>и проверки финансово-</a:t>
            </a:r>
            <a:r>
              <a:rPr lang="ru-RU" sz="1600" dirty="0" err="1"/>
              <a:t>хозяйсгвешюй</a:t>
            </a:r>
            <a:r>
              <a:rPr lang="ru-RU" sz="1600" dirty="0"/>
              <a:t> </a:t>
            </a:r>
            <a:r>
              <a:rPr lang="ru-RU" sz="1600" dirty="0" smtClean="0"/>
              <a:t>деятельности хозрасчетных </a:t>
            </a:r>
            <a:r>
              <a:rPr lang="ru-RU" sz="1600" dirty="0"/>
              <a:t>предприятий и </a:t>
            </a:r>
            <a:r>
              <a:rPr lang="ru-RU" sz="1600" dirty="0" smtClean="0"/>
              <a:t>организаций. Контроль</a:t>
            </a:r>
            <a:r>
              <a:rPr lang="ru-RU" sz="1600" dirty="0"/>
              <a:t>, проводимый финансовыми органами, </a:t>
            </a:r>
            <a:r>
              <a:rPr lang="ru-RU" sz="1600" dirty="0" smtClean="0"/>
              <a:t>осуществляется во </a:t>
            </a:r>
            <a:r>
              <a:rPr lang="ru-RU" sz="1600" dirty="0"/>
              <a:t>всех формах, причем </a:t>
            </a:r>
            <a:r>
              <a:rPr lang="ru-RU" sz="1600" dirty="0" smtClean="0"/>
              <a:t>преимущественными являются </a:t>
            </a:r>
            <a:r>
              <a:rPr lang="ru-RU" sz="1600" dirty="0"/>
              <a:t>предварительный и текущий контроль.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657600" y="48006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Thank You !</a:t>
            </a:r>
            <a:endParaRPr lang="ru-RU" sz="5400" b="1" kern="1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1083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Разнообразные общественные организации (в том числе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политические партии, молодежные организации, массовые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движения, творческие союзы, культурные и просветительные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центры, научные, технические, природоохранные и спортивные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общества, советы ветеранов войны и труда, благотворительные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фонды и т.п.) проводят финансовый контроль своими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силами, а также они могут привлекать аудиторские фирмы.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При этом объектами контроля могут быть источники получения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доходов, их использования и направления расходов в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соответствии с уставными задачами рассматриваемых организаций.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776864" cy="22322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Весьма </a:t>
            </a:r>
            <a:r>
              <a:rPr lang="ru-RU" sz="2000" dirty="0">
                <a:solidFill>
                  <a:schemeClr val="tx1"/>
                </a:solidFill>
              </a:rPr>
              <a:t>важными </a:t>
            </a:r>
            <a:r>
              <a:rPr lang="ru-RU" sz="2000" dirty="0" smtClean="0">
                <a:solidFill>
                  <a:schemeClr val="tx1"/>
                </a:solidFill>
              </a:rPr>
              <a:t>признаками классификации </a:t>
            </a:r>
            <a:r>
              <a:rPr lang="ru-RU" sz="2000" dirty="0">
                <a:solidFill>
                  <a:schemeClr val="tx1"/>
                </a:solidFill>
              </a:rPr>
              <a:t>видов финансового контроля </a:t>
            </a:r>
            <a:r>
              <a:rPr lang="ru-RU" sz="2000" dirty="0" smtClean="0">
                <a:solidFill>
                  <a:schemeClr val="tx1"/>
                </a:solidFill>
              </a:rPr>
              <a:t>служат: субъекты</a:t>
            </a:r>
            <a:r>
              <a:rPr lang="ru-RU" sz="2000" dirty="0">
                <a:solidFill>
                  <a:schemeClr val="tx1"/>
                </a:solidFill>
              </a:rPr>
              <a:t>, время и методы проведения контрольных </a:t>
            </a:r>
            <a:r>
              <a:rPr lang="ru-RU" sz="2000" dirty="0" smtClean="0">
                <a:solidFill>
                  <a:schemeClr val="tx1"/>
                </a:solidFill>
              </a:rPr>
              <a:t>действий. Исходя </a:t>
            </a:r>
            <a:r>
              <a:rPr lang="ru-RU" sz="2000" dirty="0">
                <a:solidFill>
                  <a:schemeClr val="tx1"/>
                </a:solidFill>
              </a:rPr>
              <a:t>из этих признаков, финансовый контроль </a:t>
            </a:r>
            <a:r>
              <a:rPr lang="ru-RU" sz="2000" dirty="0" smtClean="0">
                <a:solidFill>
                  <a:schemeClr val="tx1"/>
                </a:solidFill>
              </a:rPr>
              <a:t>подразделяется по </a:t>
            </a:r>
            <a:r>
              <a:rPr lang="ru-RU" sz="2000" dirty="0">
                <a:solidFill>
                  <a:schemeClr val="tx1"/>
                </a:solidFill>
              </a:rPr>
              <a:t>трем направлениям: видам, формам и </a:t>
            </a:r>
            <a:r>
              <a:rPr lang="ru-RU" sz="2000" dirty="0" smtClean="0">
                <a:solidFill>
                  <a:schemeClr val="tx1"/>
                </a:solidFill>
              </a:rPr>
              <a:t>методам его </a:t>
            </a:r>
            <a:r>
              <a:rPr lang="ru-RU" sz="2000" dirty="0">
                <a:solidFill>
                  <a:schemeClr val="tx1"/>
                </a:solidFill>
              </a:rPr>
              <a:t>осуществления (рис. 3.1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" y="764704"/>
            <a:ext cx="9115786" cy="5524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7277100" cy="457200"/>
          </a:xfrm>
        </p:spPr>
        <p:txBody>
          <a:bodyPr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субъектов (органов или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организаций, осуществляющих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контроль) выделяются следующие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финансового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331341" y="1453619"/>
            <a:ext cx="7632848" cy="1425849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269" y="1443"/>
              <a:ext cx="291" cy="2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327"/>
              <a:ext cx="257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463670" y="2802324"/>
            <a:ext cx="8261090" cy="1921855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221"/>
              <a:ext cx="257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395536" y="4724179"/>
            <a:ext cx="8568952" cy="1945181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141"/>
              <a:ext cx="257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54436" y="1709917"/>
            <a:ext cx="66395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1. Общегосударственный контроль применяется 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отношении любого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объекта контроля независимо от его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ведомственной подчиненности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 формы собственности.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Его осуществляют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органы государственной власти и государственного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управления.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2027" y="2963032"/>
            <a:ext cx="81077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2. Все представительные органы осуществляют финансовый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контроль при ежегодном рассмотрении проекта соответствующего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бюджета и отчета об исполнении его на сессиях.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Важные контрольные функции выполняют планово-бюджет-</a:t>
            </a:r>
          </a:p>
          <a:p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ные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и отраслевые постоянные комиссии представительных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органов,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когорые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предварительно, до начала сессии, рассматривают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проект бюджета и отчет об его исполнении.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562" y="4988894"/>
            <a:ext cx="84226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3. Правительство, аппарат местных администраций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не только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направляют контрольную деятельность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подведомственных им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органов, в том числе и финансово-кредитных,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но и сами непосредственно осуществляют финансовый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контроль. Правительство республики контролирует составление 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исполнение государственного бюджета, осуществляет финансовую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политику государства. Соответственно своим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полномочиям контрольные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функции выполняют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исполнительные органы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 местах.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208912" cy="59093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Ведомственный финансовый контроль в пределах </a:t>
            </a:r>
            <a:r>
              <a:rPr lang="ru-RU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полномочий отдельного </a:t>
            </a:r>
            <a:r>
              <a:rPr lang="ru-RU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министерства, ведомства </a:t>
            </a:r>
            <a:r>
              <a:rPr lang="ru-RU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осуществляется за </a:t>
            </a:r>
            <a:r>
              <a:rPr lang="ru-RU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деятельностью входящих в их </a:t>
            </a:r>
            <a:r>
              <a:rPr lang="ru-RU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систему (подчиненных, курируемых</a:t>
            </a:r>
            <a:r>
              <a:rPr lang="ru-RU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подведомственных) предприятий, </a:t>
            </a:r>
            <a:r>
              <a:rPr lang="ru-RU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организаций и </a:t>
            </a:r>
            <a:r>
              <a:rPr lang="ru-RU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учреждений. </a:t>
            </a:r>
            <a:endParaRPr lang="ru-RU" b="1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</a:t>
            </a:r>
            <a:r>
              <a:rPr lang="ru-RU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основным задачам ведомственного </a:t>
            </a:r>
            <a:r>
              <a:rPr lang="ru-RU" b="1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контроля относятся</a:t>
            </a:r>
            <a:r>
              <a:rPr lang="ru-RU" b="1" u="sng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ru-RU" b="1" u="sng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 </a:t>
            </a:r>
            <a:r>
              <a:rPr lang="ru-RU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выполнением плановых </a:t>
            </a:r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заданий, экономным </a:t>
            </a:r>
            <a:r>
              <a:rPr lang="ru-RU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использованием материальных и </a:t>
            </a:r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финансовых ресурсов</a:t>
            </a:r>
            <a:r>
              <a:rPr lang="ru-RU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сохранностью собственности, правильностью </a:t>
            </a:r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постановки бухгалтерского </a:t>
            </a:r>
            <a:r>
              <a:rPr lang="ru-RU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учета, состоянием </a:t>
            </a:r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контрольно-ревизионной работы</a:t>
            </a:r>
            <a:r>
              <a:rPr lang="ru-RU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пресечения фактов </a:t>
            </a:r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бесхозяйственности, расточительства </a:t>
            </a:r>
            <a:r>
              <a:rPr lang="ru-RU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всякого рода излишеств</a:t>
            </a:r>
            <a:r>
              <a:rPr lang="ru-RU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рамках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ведомегвенного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контроля проводится внутрихозяйственный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контроль, то есть контроль,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осуществляемый 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конкретных предприятиях, объединениях, организациях,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учреждениях. Контрольные функции в данном случае связаны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процессом повседневной финансово-хозяйственной деятельности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ее необходимое условие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контроля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повышению ответственности первичных звеньев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 за эффективным использованием денежных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фондов, материальных, трудовых и финансовых ресурсов,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 на снижение потерь, выявление и профилактику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различных нарушений финансовой дисциплины.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756084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условиях рыночных отношений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внутрихозяйственный контроль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прежнем его понимании теряет свое значение: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***его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должны замещать хозрасчетные стимулы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государственных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предприятиях и коммерческие — на предприятиях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других форм собственности.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Хозяйственные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стимулы и коммерческий расчет гарантируют от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всевозможных нарушений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так как личная заинтересованность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работников и предпринимателей в успехе дела снимают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необходимость контроля над самим собой и основными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учредителями бизнеса и воспроизводственных процессов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экономике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В зависимости от времени проведения финансовый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 может быть предварительным, текущим и последующим.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Такие формы контроля свойственны деятельности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большинства контролирующих органов.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gray">
          <a:xfrm>
            <a:off x="251521" y="188640"/>
            <a:ext cx="8723016" cy="208823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00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gray">
          <a:xfrm>
            <a:off x="630345" y="2442236"/>
            <a:ext cx="8088195" cy="194421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gray">
          <a:xfrm>
            <a:off x="404110" y="4614305"/>
            <a:ext cx="8071048" cy="1974304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8464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6.1. </a:t>
            </a:r>
            <a:r>
              <a:rPr lang="ru-RU" sz="1600" b="1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Предварительный финансовый контроль проводится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совершения операций по образованию, распределению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использованию денежных фондов, и </a:t>
            </a:r>
            <a:r>
              <a:rPr lang="ru-RU" sz="16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поэтому он </a:t>
            </a:r>
            <a:r>
              <a:rPr lang="ru-RU" sz="1600" b="1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имеет важное значение для </a:t>
            </a:r>
            <a:r>
              <a:rPr lang="ru-RU" sz="16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предупреждения нарушений </a:t>
            </a:r>
            <a:r>
              <a:rPr lang="ru-RU" sz="1600" b="1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финансовой дисциплины.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данном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случае проверяются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подлежащие утверждению и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исполнению документы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которые служат основанием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осуществления 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финансовой деятельности, —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проекты бюджетов</a:t>
            </a:r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финансовых планов и смет, кредитные и</a:t>
            </a:r>
          </a:p>
          <a:p>
            <a:r>
              <a:rPr lang="ru-RU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кассовые заявки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3069" y="2737235"/>
            <a:ext cx="83762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6.2. Текущий финансовый контроль — это контроль в процессе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совершения денежных операций (в ходе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финансовых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обязанностей перед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государством, получения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использования денежных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для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административно-хозяйственных расходов капитального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и т.д.).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860" y="469351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6.3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Последующий финансовый контроль — контроль,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осуществляемый после совершения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финансовых операций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(после исполнения доходной 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расходной частей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бюджета, использования предприятием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учреждением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денежных средств и т.п.). В этом случае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определяется состояние финансовой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дисциплины, выявляются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 нарушения, пути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предупреждения 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меры по их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</Template>
  <TotalTime>393</TotalTime>
  <Words>3721</Words>
  <Application>Microsoft Office PowerPoint</Application>
  <PresentationFormat>Экран (4:3)</PresentationFormat>
  <Paragraphs>206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21</vt:lpstr>
      <vt:lpstr>Тема  3 Организация  государственного  финансового  контроля. </vt:lpstr>
      <vt:lpstr>Вопросы</vt:lpstr>
      <vt:lpstr>1. Общегосударственная система финансового контроля </vt:lpstr>
      <vt:lpstr>Презентация PowerPoint</vt:lpstr>
      <vt:lpstr>Презентация PowerPoint</vt:lpstr>
      <vt:lpstr>В зависимости от субъектов (органов или организаций, осуществляющих контроль) выделяются следующие виды финансового контроля: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Полномочия государственных органов в сфере финансового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Компетенции общегосударственных и местных органов финансового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DNA7 X86</cp:lastModifiedBy>
  <cp:revision>37</cp:revision>
  <dcterms:created xsi:type="dcterms:W3CDTF">2013-02-15T12:50:53Z</dcterms:created>
  <dcterms:modified xsi:type="dcterms:W3CDTF">2015-02-05T03:59:37Z</dcterms:modified>
</cp:coreProperties>
</file>